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0" r:id="rId3"/>
    <p:sldId id="261" r:id="rId4"/>
    <p:sldId id="262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5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A037C3-4BAB-4232-B27D-C60C230357A4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1EAA25-2E1E-4CD3-B9F3-D86A48497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FE3D6-A43F-468B-8A96-7B9FF81830BE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AC77-C2D8-448F-AB97-02B51DAF1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71DC-AD9E-4C0B-B4C0-A9EC785636AB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B031-8CE7-407E-BF11-1DFFEB598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4FEBD-6F13-4168-9600-297DA2DE36D8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62850-D78F-4E66-9083-914B8B957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5307-6F99-4D35-92DA-2B2F70969C1B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462F0-C1CF-49C7-AB3A-762D96CA8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A3696-84F8-40FC-A86C-E024E6F01E30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EF7F6-EFCD-4637-9E36-1C31985DE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25C-0A45-478F-8097-39A8B864031F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5C1D0-FA85-4CD6-A483-5A8917120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EAA5-835E-4E61-BE48-0F25308E88C5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0F6B7-1A2C-4ADC-98EF-E76497A4B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0DA5-CB36-416E-82CB-1D2498C38576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4C330-9A90-4371-BA27-B20DD0316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8BBC-4597-400F-A4A3-DC4CA955189C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7242-08FB-432E-85DC-70755C028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F30AC-9B68-4882-B75E-D9E53A45FAE5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D87C-AEE4-434B-8C02-2C7EFA011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841DE-BCA0-4EE3-824E-B3F58EF72970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2049B-10C8-494F-B31B-4CC5E1A1D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62FD47-70EC-43A8-9A1E-A9F0DEBB916A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703FAB-D63B-48FC-B1A5-F8692AC91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ifon.kz/?page=6518" TargetMode="External"/><Relationship Id="rId2" Type="http://schemas.openxmlformats.org/officeDocument/2006/relationships/hyperlink" Target="http://runews.radeant.com/blog/2008/05/page/734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-techart.ru/report/moskow-fullerene-market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576032" y="1340768"/>
            <a:ext cx="7772400" cy="1728191"/>
          </a:xfrm>
          <a:prstGeom prst="rect">
            <a:avLst/>
          </a:prstGeom>
        </p:spPr>
        <p:txBody>
          <a:bodyPr anchor="b">
            <a:prstTxWarp prst="textChevronInverted">
              <a:avLst/>
            </a:prstTxWarp>
            <a:normAutofit fontScale="92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rgbClr val="C0BEAF">
                      <a:tint val="80000"/>
                      <a:satMod val="250000"/>
                      <a:alpha val="45000"/>
                    </a:srgbClr>
                  </a:outerShdw>
                </a:effectLst>
                <a:latin typeface="Candara"/>
              </a:rPr>
              <a:t>Методический материал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rgbClr val="C0BEAF">
                      <a:tint val="80000"/>
                      <a:satMod val="250000"/>
                      <a:alpha val="45000"/>
                    </a:srgbClr>
                  </a:outerShdw>
                </a:effectLst>
                <a:latin typeface="Candara"/>
              </a:rPr>
              <a:t>п</a:t>
            </a:r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rgbClr val="C0BEAF">
                      <a:tint val="80000"/>
                      <a:satMod val="250000"/>
                      <a:alpha val="45000"/>
                    </a:srgbClr>
                  </a:outerShdw>
                </a:effectLst>
                <a:latin typeface="Candara"/>
              </a:rPr>
              <a:t>о теме  «Информационная безопасность»</a:t>
            </a:r>
          </a:p>
        </p:txBody>
      </p:sp>
      <p:pic>
        <p:nvPicPr>
          <p:cNvPr id="5" name="Picture 8" descr="C:\Users\Dmitriy\Desktop\информац безопасн рисунки\безопасн инт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3816424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 ходите ночью, дети  в Интернет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Не ходите ночью, дети, в Интернет. </a:t>
            </a:r>
          </a:p>
          <a:p>
            <a:r>
              <a:rPr lang="ru-RU" sz="2400" smtClean="0"/>
              <a:t>Ничего хорошего в Интернете нет. </a:t>
            </a:r>
          </a:p>
          <a:p>
            <a:r>
              <a:rPr lang="ru-RU" sz="2400" smtClean="0"/>
              <a:t>Там увидеть можно тетю голышом. </a:t>
            </a:r>
          </a:p>
          <a:p>
            <a:r>
              <a:rPr lang="ru-RU" sz="2400" smtClean="0"/>
              <a:t>Что потом твориться будет с малышом!? </a:t>
            </a:r>
          </a:p>
          <a:p>
            <a:r>
              <a:rPr lang="ru-RU" sz="2400" smtClean="0"/>
              <a:t>Там по всюду бегают монстры с автоматом </a:t>
            </a:r>
          </a:p>
          <a:p>
            <a:r>
              <a:rPr lang="ru-RU" sz="2400" smtClean="0"/>
              <a:t>И со страшной силой стреляют по ребятам. </a:t>
            </a:r>
          </a:p>
          <a:p>
            <a:r>
              <a:rPr lang="ru-RU" sz="2400" smtClean="0"/>
              <a:t>Страшные чудовища обитают там </a:t>
            </a:r>
          </a:p>
        </p:txBody>
      </p:sp>
      <p:pic>
        <p:nvPicPr>
          <p:cNvPr id="11268" name="Picture 4" descr="C:\Users\Dmitriy\Desktop\информац безопасн рисунки\информац безопас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3875" y="4214813"/>
            <a:ext cx="31369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 ходите ночью </a:t>
            </a:r>
            <a:br>
              <a:rPr lang="ru-RU" smtClean="0"/>
            </a:br>
            <a:r>
              <a:rPr lang="ru-RU" smtClean="0"/>
              <a:t>дети в Интернет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И за малютками мчаться по пятам. </a:t>
            </a:r>
          </a:p>
          <a:p>
            <a:r>
              <a:rPr lang="ru-RU" sz="2400" smtClean="0"/>
              <a:t>Там на днях  открылась Черная дыра. </a:t>
            </a:r>
          </a:p>
          <a:p>
            <a:r>
              <a:rPr lang="ru-RU" sz="2400" smtClean="0"/>
              <a:t>И четыре школьника сгинули вчера. </a:t>
            </a:r>
          </a:p>
          <a:p>
            <a:r>
              <a:rPr lang="ru-RU" sz="2400" smtClean="0"/>
              <a:t>Не ходите, дети, ночью в Интернет: </a:t>
            </a:r>
          </a:p>
          <a:p>
            <a:r>
              <a:rPr lang="ru-RU" sz="2400" smtClean="0"/>
              <a:t>Вдруг на вас с экрана выскочит скелет! </a:t>
            </a:r>
          </a:p>
          <a:p>
            <a:r>
              <a:rPr lang="ru-RU" sz="2400" smtClean="0"/>
              <a:t>Он ужасный, он не струсит, он вам что-нибудь откусит. </a:t>
            </a:r>
          </a:p>
          <a:p>
            <a:r>
              <a:rPr lang="ru-RU" sz="2400" smtClean="0"/>
              <a:t>И, копаясь в челюстях, на своих пойдет костях. </a:t>
            </a:r>
          </a:p>
          <a:p>
            <a:r>
              <a:rPr lang="ru-RU" sz="2400" smtClean="0"/>
              <a:t>Там увидеть можно злого паука- </a:t>
            </a:r>
          </a:p>
          <a:p>
            <a:endParaRPr lang="ru-RU" sz="2800" smtClean="0"/>
          </a:p>
        </p:txBody>
      </p:sp>
      <p:pic>
        <p:nvPicPr>
          <p:cNvPr id="12292" name="Picture 4" descr="C:\Users\Dmitriy\Desktop\информац безопасн рисунки\информ без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 ходите ночью </a:t>
            </a:r>
            <a:br>
              <a:rPr lang="ru-RU" smtClean="0"/>
            </a:br>
            <a:r>
              <a:rPr lang="ru-RU" smtClean="0"/>
              <a:t>дети в Интернет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Он тогда ребенка съест наверняка. </a:t>
            </a:r>
          </a:p>
          <a:p>
            <a:r>
              <a:rPr lang="ru-RU" sz="2400" smtClean="0"/>
              <a:t>Он огромными когтями вас запутает сетями. </a:t>
            </a:r>
          </a:p>
          <a:p>
            <a:r>
              <a:rPr lang="ru-RU" sz="2400" smtClean="0"/>
              <a:t>Будут косточки хрустеть, но придется потерпеть. </a:t>
            </a:r>
          </a:p>
          <a:p>
            <a:r>
              <a:rPr lang="ru-RU" sz="2400" smtClean="0"/>
              <a:t>И повиснут в паутинке лишь трусишки да ботинки. </a:t>
            </a:r>
          </a:p>
          <a:p>
            <a:r>
              <a:rPr lang="ru-RU" sz="2400" smtClean="0"/>
              <a:t>И имейте в виду, проказники, есть опасный сайт `Одноклассники`- </a:t>
            </a:r>
          </a:p>
          <a:p>
            <a:r>
              <a:rPr lang="ru-RU" sz="2400" smtClean="0"/>
              <a:t>Все, кто туда попадают,  на несколько лет пропадают. </a:t>
            </a:r>
          </a:p>
          <a:p>
            <a:r>
              <a:rPr lang="ru-RU" sz="2400" smtClean="0"/>
              <a:t>Пусть мои нотации вам надоедают- </a:t>
            </a:r>
          </a:p>
          <a:p>
            <a:r>
              <a:rPr lang="ru-RU" sz="2400" smtClean="0"/>
              <a:t>Но дети в Интернете часто пропадают. </a:t>
            </a:r>
          </a:p>
          <a:p>
            <a:r>
              <a:rPr lang="ru-RU" sz="2400" smtClean="0"/>
              <a:t>Многие дети пропали в интернете.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i="1" dirty="0" smtClean="0"/>
              <a:t>ДРУЖИТЕ С ИНТЕРНЕТОМ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!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339" name="Picture 5" descr="C:\Users\Dmitriy\Desktop\информац безопасн рисунки\безопасн инт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2259013"/>
            <a:ext cx="3857625" cy="3838575"/>
          </a:xfrm>
          <a:noFill/>
        </p:spPr>
      </p:pic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7"/>
          <a:stretch>
            <a:fillRect/>
          </a:stretch>
        </p:blipFill>
        <p:spPr bwMode="auto">
          <a:xfrm>
            <a:off x="3143250" y="1357313"/>
            <a:ext cx="568801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СПАСИБО ЗА ВНИМАНИЕ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i="1" dirty="0" smtClean="0"/>
              <a:t>!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b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ru-RU" dirty="0"/>
          </a:p>
        </p:txBody>
      </p:sp>
      <p:pic>
        <p:nvPicPr>
          <p:cNvPr id="15363" name="Picture 3" descr="C:\Users\Dmitriy\Desktop\информац безопасн рисунки\инф без 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785938"/>
            <a:ext cx="25431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C:\Users\Dmitriy\Desktop\информац безопасн рисунки\информ без 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14750" y="2428875"/>
            <a:ext cx="4286250" cy="3057525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http</a:t>
            </a:r>
            <a:r>
              <a:rPr lang="ru-RU" b="1" smtClean="0"/>
              <a:t>:</a:t>
            </a:r>
            <a:r>
              <a:rPr lang="en-US" b="1" smtClean="0"/>
              <a:t>//pedsovet.su/</a:t>
            </a:r>
            <a:endParaRPr lang="ru-RU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Использованные ресурсы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charset="0"/>
              <a:buNone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http://runews.radeant.com/blog/2008/05/page/7349/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Font typeface="Arial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grifon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kz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/?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page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=6518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http://research-techart.ru/report/moskow-fullerene-market.htm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Федеральный  закон  от 29 декабря 2010 г. N 436-ФЗ»</a:t>
            </a:r>
          </a:p>
        </p:txBody>
      </p:sp>
      <p:pic>
        <p:nvPicPr>
          <p:cNvPr id="3075" name="Picture 4" descr="C:\Users\Dmitriy\Desktop\инф без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0063" y="2571750"/>
            <a:ext cx="2103437" cy="3071813"/>
          </a:xfrm>
          <a:noFill/>
        </p:spPr>
      </p:pic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571500" y="2967038"/>
            <a:ext cx="62865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ФЗ  «О защите детей от информации, причиняющей вред их здоровью и развитию» 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Информационная безопасность.</a:t>
            </a:r>
          </a:p>
        </p:txBody>
      </p:sp>
      <p:pic>
        <p:nvPicPr>
          <p:cNvPr id="4099" name="Picture 4" descr="C:\Users\Dmitriy\Desktop\инф без 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1357313"/>
            <a:ext cx="3786188" cy="3022600"/>
          </a:xfrm>
          <a:noFill/>
        </p:spPr>
      </p:pic>
      <p:pic>
        <p:nvPicPr>
          <p:cNvPr id="4100" name="Picture 5" descr="C:\Users\Dmitriy\Desktop\инф без  маль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1285875"/>
            <a:ext cx="2200275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C:\Users\Dmitriy\Desktop\инф безоп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4143375"/>
            <a:ext cx="310356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C:\Users\Dmitriy\Desktop\инф безоп забо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" y="4424363"/>
            <a:ext cx="1928813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C:\Users\Dmitriy\Desktop\инф без 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8" y="2643188"/>
            <a:ext cx="226218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Актуальность темы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Каждому человеку необходимо научиться критическому восприятию информации, формируя тем самым систему своей внутренней защиты.</a:t>
            </a:r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5124" name="Picture 6" descr="C:\Users\Dmitriy\Desktop\информац безопасн рисунки\информац опасн 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3571875"/>
            <a:ext cx="4826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Критерии  к информации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714375" y="1643063"/>
            <a:ext cx="8229600" cy="4525962"/>
          </a:xfrm>
        </p:spPr>
        <p:txBody>
          <a:bodyPr/>
          <a:lstStyle/>
          <a:p>
            <a:pPr lvl="1"/>
            <a:r>
              <a:rPr lang="ru-RU" sz="2400" smtClean="0"/>
              <a:t>Информация должна соответствовать возрасту.</a:t>
            </a:r>
          </a:p>
          <a:p>
            <a:pPr lvl="1"/>
            <a:r>
              <a:rPr lang="ru-RU" sz="2400" smtClean="0"/>
              <a:t>Информация должна быть современной,  актуальной из достоверных источников.</a:t>
            </a:r>
          </a:p>
          <a:p>
            <a:pPr lvl="1"/>
            <a:r>
              <a:rPr lang="ru-RU" sz="2400" smtClean="0"/>
              <a:t>Излагать информацию  не более 5и минут.</a:t>
            </a:r>
          </a:p>
          <a:p>
            <a:pPr lvl="1"/>
            <a:r>
              <a:rPr lang="ru-RU" sz="2400" smtClean="0"/>
              <a:t> Источники информации должны быть указаны</a:t>
            </a:r>
            <a:r>
              <a:rPr lang="ru-RU" smtClean="0"/>
              <a:t>.</a:t>
            </a:r>
          </a:p>
        </p:txBody>
      </p:sp>
      <p:pic>
        <p:nvPicPr>
          <p:cNvPr id="6148" name="Picture 6" descr="C:\Users\Dmitriy\Desktop\информац безопасн рисунки\проект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3759200"/>
            <a:ext cx="2214563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Интернет - зависимость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Веб-серфинг – беспорядочные переходы с сайта на сайт.</a:t>
            </a:r>
          </a:p>
          <a:p>
            <a:r>
              <a:rPr lang="ru-RU" sz="2400" smtClean="0"/>
              <a:t>Пристрастие к виртуальному общению и виртуальным знакомствам, превалирования общения в чатах, форумах и социальных сетях живому общению.</a:t>
            </a:r>
          </a:p>
          <a:p>
            <a:r>
              <a:rPr lang="ru-RU" sz="2400" smtClean="0"/>
              <a:t>Игровая зависимость  — разнообразные онлайн-игры и игры по сети</a:t>
            </a:r>
            <a:r>
              <a:rPr lang="ru-RU" smtClean="0"/>
              <a:t>.</a:t>
            </a:r>
          </a:p>
          <a:p>
            <a:endParaRPr lang="ru-RU" smtClean="0"/>
          </a:p>
        </p:txBody>
      </p:sp>
      <p:pic>
        <p:nvPicPr>
          <p:cNvPr id="7172" name="Picture 7" descr="C:\Users\Dmitriy\Desktop\информац безопасн рисунки\инфом оп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3643313"/>
            <a:ext cx="27717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8" descr="C:\Users\Dmitriy\Desktop\информац безопасн рисунки\безопасн инт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4105275"/>
            <a:ext cx="314325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Безопасность общения </a:t>
            </a:r>
            <a:br>
              <a:rPr lang="ru-RU" smtClean="0"/>
            </a:br>
            <a:r>
              <a:rPr lang="ru-RU" smtClean="0"/>
              <a:t>в сетях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88% четырёхлетних детей выходят в сеть вместе с родителями. </a:t>
            </a:r>
          </a:p>
          <a:p>
            <a:r>
              <a:rPr lang="ru-RU" sz="2000" smtClean="0"/>
              <a:t>В 8-9-летнем возрасте дети всё чаще выходят в сеть самостоятельно. </a:t>
            </a:r>
          </a:p>
          <a:p>
            <a:r>
              <a:rPr lang="ru-RU" sz="2000" smtClean="0"/>
              <a:t>К 14 годам совместное, семейное  пользование сетью сохраняется лишь для 7% подростков. </a:t>
            </a:r>
          </a:p>
          <a:p>
            <a:r>
              <a:rPr lang="ru-RU" sz="2000" smtClean="0"/>
              <a:t>Больше половины пользователей сети в возрасте до 14 лет просматривают сайты с нежелательным содержимым. </a:t>
            </a:r>
          </a:p>
          <a:p>
            <a:r>
              <a:rPr lang="ru-RU" sz="2000" smtClean="0"/>
              <a:t>39% детей посещают порносайты, </a:t>
            </a:r>
          </a:p>
          <a:p>
            <a:r>
              <a:rPr lang="ru-RU" sz="2000" smtClean="0"/>
              <a:t>19% наблюдают сцены насилия, </a:t>
            </a:r>
          </a:p>
          <a:p>
            <a:r>
              <a:rPr lang="ru-RU" sz="2000" smtClean="0"/>
              <a:t>16% увлекаются азартными играми. </a:t>
            </a:r>
          </a:p>
          <a:p>
            <a:r>
              <a:rPr lang="ru-RU" sz="2000" smtClean="0"/>
              <a:t>Наркотическими веществами и алкоголем интересуются 14% детей, </a:t>
            </a:r>
          </a:p>
          <a:p>
            <a:r>
              <a:rPr lang="ru-RU" sz="2000" smtClean="0"/>
              <a:t>Экстремистские и националистические ресурсы посещают 11% несовершеннолетних пользователей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Онлайн угрозы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Буллинг - запугивание, унижения, травля, физический или психологический террор, направленный на то, чтобы вызвать у другого страх и тем самым подчинить его себе (Кон И.С., 2006).</a:t>
            </a:r>
          </a:p>
          <a:p>
            <a:r>
              <a:rPr lang="ru-RU" sz="2800" smtClean="0"/>
              <a:t>Кибербуллинг– агрессивное, умышленное действие, совершаемое группой лиц или одним лицом с использованием электронных форм контакта, повторяющееся неоднократно и продолжительное во времени, в отношении жертвы, которая не может легко защитить себя.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Результат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44" name="Picture 2" descr="C:\Users\Dmitriy\Desktop\информац безопасн рисунки\информ безопасн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643063"/>
            <a:ext cx="5214938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Users\Dmitriy\Desktop\информац безопасн рисунки\инф без 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2925" y="1441450"/>
            <a:ext cx="2043113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" descr="C:\Users\Dmitriy\Desktop\информац безопасн рисунки\инф без 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1500188"/>
            <a:ext cx="2043112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468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Arial</vt:lpstr>
      <vt:lpstr>Candara</vt:lpstr>
      <vt:lpstr>Symbol</vt:lpstr>
      <vt:lpstr>Times New Roman</vt:lpstr>
      <vt:lpstr>Тема Office</vt:lpstr>
      <vt:lpstr>Слайд 1</vt:lpstr>
      <vt:lpstr>Федеральный  закон  от 29 декабря 2010 г. N 436-ФЗ»</vt:lpstr>
      <vt:lpstr>Информационная безопасность.</vt:lpstr>
      <vt:lpstr>Актуальность темы</vt:lpstr>
      <vt:lpstr>Критерии  к информации</vt:lpstr>
      <vt:lpstr>Интернет - зависимость</vt:lpstr>
      <vt:lpstr>Безопасность общения  в сетях</vt:lpstr>
      <vt:lpstr>Онлайн угрозы</vt:lpstr>
      <vt:lpstr>Результат</vt:lpstr>
      <vt:lpstr>Не ходите ночью, дети  в Интернет</vt:lpstr>
      <vt:lpstr>Не ходите ночью  дети в Интернет</vt:lpstr>
      <vt:lpstr>Не ходите ночью  дети в Интернет</vt:lpstr>
      <vt:lpstr>ДРУЖИТЕ С ИНТЕРНЕТОМ!</vt:lpstr>
      <vt:lpstr> СПАСИБО ЗА ВНИМАНИЕ !  </vt:lpstr>
      <vt:lpstr>http://pedsovet.su/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Ирина</cp:lastModifiedBy>
  <cp:revision>26</cp:revision>
  <cp:lastPrinted>2018-11-27T12:01:07Z</cp:lastPrinted>
  <dcterms:created xsi:type="dcterms:W3CDTF">2011-07-10T04:36:49Z</dcterms:created>
  <dcterms:modified xsi:type="dcterms:W3CDTF">2019-10-28T09:07:40Z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000800560e0000000000010243100207f6000400038000</vt:lpwstr>
  </property>
</Properties>
</file>